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4" r:id="rId6"/>
    <p:sldMasterId id="2147483771" r:id="rId7"/>
    <p:sldMasterId id="2147483863" r:id="rId8"/>
    <p:sldMasterId id="2147483817" r:id="rId9"/>
    <p:sldMasterId id="2147483927" r:id="rId10"/>
    <p:sldMasterId id="2147483936" r:id="rId11"/>
  </p:sldMasterIdLst>
  <p:notesMasterIdLst>
    <p:notesMasterId r:id="rId30"/>
  </p:notesMasterIdLst>
  <p:handoutMasterIdLst>
    <p:handoutMasterId r:id="rId31"/>
  </p:handoutMasterIdLst>
  <p:sldIdLst>
    <p:sldId id="256" r:id="rId12"/>
    <p:sldId id="431" r:id="rId13"/>
    <p:sldId id="2147474233" r:id="rId14"/>
    <p:sldId id="440" r:id="rId15"/>
    <p:sldId id="441" r:id="rId16"/>
    <p:sldId id="2147474234" r:id="rId17"/>
    <p:sldId id="2147474236" r:id="rId18"/>
    <p:sldId id="2147474235" r:id="rId19"/>
    <p:sldId id="2147474231" r:id="rId20"/>
    <p:sldId id="2147474232" r:id="rId21"/>
    <p:sldId id="433" r:id="rId22"/>
    <p:sldId id="2147474240" r:id="rId23"/>
    <p:sldId id="439" r:id="rId24"/>
    <p:sldId id="2147474228" r:id="rId25"/>
    <p:sldId id="2147474241" r:id="rId26"/>
    <p:sldId id="2147474242" r:id="rId27"/>
    <p:sldId id="2147474245" r:id="rId28"/>
    <p:sldId id="434" r:id="rId29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AF5"/>
    <a:srgbClr val="D6FFF2"/>
    <a:srgbClr val="060645"/>
    <a:srgbClr val="FFFF66"/>
    <a:srgbClr val="FFD7FD"/>
    <a:srgbClr val="FF8A76"/>
    <a:srgbClr val="FFB4FF"/>
    <a:srgbClr val="CAD2FF"/>
    <a:srgbClr val="FEE3E9"/>
    <a:srgbClr val="4F9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AB458-19D8-4B03-A8A0-B5247F8A0C59}" v="818" dt="2025-04-24T14:27:21.768"/>
    <p1510:client id="{D085D680-6D25-48D5-9195-037B3BE8FC87}" v="1" dt="2025-04-24T13:42:57.509"/>
    <p1510:client id="{DF7B9325-53C0-89D7-C692-53E2E1022312}" v="120" dt="2025-04-24T14:27:57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openuniv-my.sharepoint.com/personal/jsn36_open_ac_uk/Documents/Slides%20Project%20Jenny%20and%20Jennie/Phase%201/Phase%201%20forum%20sharing%20analys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openuniv-my.sharepoint.com/personal/jsn36_open_ac_uk/Documents/Slides%20Project%20Jenny%20and%20Jennie/Phase%201/Phase%201%20forum%20sharing%20analys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jsn36_open_ac_uk/Documents/Slides%20Project%20Jenny%20and%20Jennie/Analysis/Graphs%20for%20posters%20reports%20et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Slide sharing for tutor group tutorials in 22 - 23</a:t>
            </a:r>
          </a:p>
        </c:rich>
      </c:tx>
      <c:layout>
        <c:manualLayout>
          <c:xMode val="edge"/>
          <c:yMode val="edge"/>
          <c:x val="0.2060332458442694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Poster!$A$25</c:f>
              <c:strCache>
                <c:ptCount val="1"/>
                <c:pt idx="0">
                  <c:v>Before tutorial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Poster!$B$24:$D$24</c:f>
              <c:strCache>
                <c:ptCount val="3"/>
                <c:pt idx="0">
                  <c:v>S112 (Level 4)</c:v>
                </c:pt>
                <c:pt idx="1">
                  <c:v>S(XF)206 (Level 5)</c:v>
                </c:pt>
                <c:pt idx="2">
                  <c:v>SDT306 (Level 6)</c:v>
                </c:pt>
              </c:strCache>
            </c:strRef>
          </c:cat>
          <c:val>
            <c:numRef>
              <c:f>Poster!$B$25:$D$25</c:f>
              <c:numCache>
                <c:formatCode>0</c:formatCode>
                <c:ptCount val="3"/>
                <c:pt idx="0">
                  <c:v>35.714285714285715</c:v>
                </c:pt>
                <c:pt idx="1">
                  <c:v>2.5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2-4CD4-B2D0-FB03A2B460CE}"/>
            </c:ext>
          </c:extLst>
        </c:ser>
        <c:ser>
          <c:idx val="1"/>
          <c:order val="1"/>
          <c:tx>
            <c:strRef>
              <c:f>Poster!$A$26</c:f>
              <c:strCache>
                <c:ptCount val="1"/>
                <c:pt idx="0">
                  <c:v>After tutorial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Poster!$B$24:$D$24</c:f>
              <c:strCache>
                <c:ptCount val="3"/>
                <c:pt idx="0">
                  <c:v>S112 (Level 4)</c:v>
                </c:pt>
                <c:pt idx="1">
                  <c:v>S(XF)206 (Level 5)</c:v>
                </c:pt>
                <c:pt idx="2">
                  <c:v>SDT306 (Level 6)</c:v>
                </c:pt>
              </c:strCache>
            </c:strRef>
          </c:cat>
          <c:val>
            <c:numRef>
              <c:f>Poster!$B$26:$D$26</c:f>
              <c:numCache>
                <c:formatCode>0</c:formatCode>
                <c:ptCount val="3"/>
                <c:pt idx="0">
                  <c:v>20.238095238095237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2-4CD4-B2D0-FB03A2B460CE}"/>
            </c:ext>
          </c:extLst>
        </c:ser>
        <c:ser>
          <c:idx val="2"/>
          <c:order val="2"/>
          <c:tx>
            <c:strRef>
              <c:f>Poster!$A$27</c:f>
              <c:strCache>
                <c:ptCount val="1"/>
                <c:pt idx="0">
                  <c:v>Not shared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Poster!$B$24:$D$24</c:f>
              <c:strCache>
                <c:ptCount val="3"/>
                <c:pt idx="0">
                  <c:v>S112 (Level 4)</c:v>
                </c:pt>
                <c:pt idx="1">
                  <c:v>S(XF)206 (Level 5)</c:v>
                </c:pt>
                <c:pt idx="2">
                  <c:v>SDT306 (Level 6)</c:v>
                </c:pt>
              </c:strCache>
            </c:strRef>
          </c:cat>
          <c:val>
            <c:numRef>
              <c:f>Poster!$B$27:$D$27</c:f>
              <c:numCache>
                <c:formatCode>0</c:formatCode>
                <c:ptCount val="3"/>
                <c:pt idx="0">
                  <c:v>44.047619047619044</c:v>
                </c:pt>
                <c:pt idx="1">
                  <c:v>60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B2-4CD4-B2D0-FB03A2B46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819975"/>
        <c:axId val="532853255"/>
      </c:barChart>
      <c:catAx>
        <c:axId val="532819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853255"/>
        <c:crosses val="autoZero"/>
        <c:auto val="1"/>
        <c:lblAlgn val="ctr"/>
        <c:lblOffset val="100"/>
        <c:noMultiLvlLbl val="0"/>
      </c:catAx>
      <c:valAx>
        <c:axId val="532853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tutorials</a:t>
                </a:r>
                <a:r>
                  <a:rPr lang="en-US" baseline="0"/>
                  <a:t> sampled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819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Slide sharing for cluster tutorials in 22 - 23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'S112 cluster'!$B$30</c:f>
              <c:strCache>
                <c:ptCount val="1"/>
                <c:pt idx="0">
                  <c:v>Before tutorial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'S112 cluster'!$C$29:$D$29</c:f>
              <c:strCache>
                <c:ptCount val="2"/>
                <c:pt idx="0">
                  <c:v>S112 (Level 4)</c:v>
                </c:pt>
                <c:pt idx="1">
                  <c:v>S(XF)206 (Level 5)</c:v>
                </c:pt>
              </c:strCache>
            </c:strRef>
          </c:cat>
          <c:val>
            <c:numRef>
              <c:f>'S112 cluster'!$C$30:$D$30</c:f>
              <c:numCache>
                <c:formatCode>0</c:formatCode>
                <c:ptCount val="2"/>
                <c:pt idx="0">
                  <c:v>38.095238095238095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B-4077-BF44-7048EEF112B2}"/>
            </c:ext>
          </c:extLst>
        </c:ser>
        <c:ser>
          <c:idx val="1"/>
          <c:order val="1"/>
          <c:tx>
            <c:strRef>
              <c:f>'S112 cluster'!$B$31</c:f>
              <c:strCache>
                <c:ptCount val="1"/>
                <c:pt idx="0">
                  <c:v>After tutorial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'S112 cluster'!$C$29:$D$29</c:f>
              <c:strCache>
                <c:ptCount val="2"/>
                <c:pt idx="0">
                  <c:v>S112 (Level 4)</c:v>
                </c:pt>
                <c:pt idx="1">
                  <c:v>S(XF)206 (Level 5)</c:v>
                </c:pt>
              </c:strCache>
            </c:strRef>
          </c:cat>
          <c:val>
            <c:numRef>
              <c:f>'S112 cluster'!$C$31:$D$31</c:f>
              <c:numCache>
                <c:formatCode>0</c:formatCode>
                <c:ptCount val="2"/>
                <c:pt idx="0">
                  <c:v>38.095238095238095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3B-4077-BF44-7048EEF112B2}"/>
            </c:ext>
          </c:extLst>
        </c:ser>
        <c:ser>
          <c:idx val="2"/>
          <c:order val="2"/>
          <c:tx>
            <c:strRef>
              <c:f>'S112 cluster'!$B$32</c:f>
              <c:strCache>
                <c:ptCount val="1"/>
                <c:pt idx="0">
                  <c:v>Not shared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'S112 cluster'!$C$29:$D$29</c:f>
              <c:strCache>
                <c:ptCount val="2"/>
                <c:pt idx="0">
                  <c:v>S112 (Level 4)</c:v>
                </c:pt>
                <c:pt idx="1">
                  <c:v>S(XF)206 (Level 5)</c:v>
                </c:pt>
              </c:strCache>
            </c:strRef>
          </c:cat>
          <c:val>
            <c:numRef>
              <c:f>'S112 cluster'!$C$32:$D$32</c:f>
              <c:numCache>
                <c:formatCode>0</c:formatCode>
                <c:ptCount val="2"/>
                <c:pt idx="0">
                  <c:v>23.809523809523807</c:v>
                </c:pt>
                <c:pt idx="1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3B-4077-BF44-7048EEF11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8722504"/>
        <c:axId val="818716024"/>
      </c:barChart>
      <c:catAx>
        <c:axId val="81872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716024"/>
        <c:crosses val="autoZero"/>
        <c:auto val="1"/>
        <c:lblAlgn val="ctr"/>
        <c:lblOffset val="100"/>
        <c:noMultiLvlLbl val="0"/>
      </c:catAx>
      <c:valAx>
        <c:axId val="81871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  <a:r>
                  <a:rPr lang="en-GB" baseline="0"/>
                  <a:t> tutorials sampled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722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Sometimes </c:v>
                </c:pt>
                <c:pt idx="3">
                  <c:v>Don't know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10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2-43BA-A3A9-D4953A6E6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428832"/>
        <c:axId val="628424512"/>
      </c:barChart>
      <c:catAx>
        <c:axId val="6284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424512"/>
        <c:crosses val="autoZero"/>
        <c:auto val="1"/>
        <c:lblAlgn val="ctr"/>
        <c:lblOffset val="100"/>
        <c:noMultiLvlLbl val="0"/>
      </c:catAx>
      <c:valAx>
        <c:axId val="62842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of </a:t>
                </a:r>
                <a:r>
                  <a:rPr lang="en-GB" err="1"/>
                  <a:t>respondees</a:t>
                </a:r>
                <a:r>
                  <a:rPr lang="en-GB"/>
                  <a:t> (n=146)</a:t>
                </a:r>
              </a:p>
            </c:rich>
          </c:tx>
          <c:layout>
            <c:manualLayout>
              <c:xMode val="edge"/>
              <c:yMode val="edge"/>
              <c:x val="1.9647380570999292E-2"/>
              <c:y val="0.16268492830620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42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835"/>
          </a:xfrm>
          <a:prstGeom prst="rect">
            <a:avLst/>
          </a:prstGeom>
        </p:spPr>
        <p:txBody>
          <a:bodyPr vert="horz" lIns="96616" tIns="48309" rIns="96616" bIns="48309" rtlCol="0"/>
          <a:lstStyle>
            <a:lvl1pPr algn="l">
              <a:defRPr sz="13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835"/>
          </a:xfrm>
          <a:prstGeom prst="rect">
            <a:avLst/>
          </a:prstGeom>
        </p:spPr>
        <p:txBody>
          <a:bodyPr vert="horz" lIns="96616" tIns="48309" rIns="96616" bIns="48309" rtlCol="0"/>
          <a:lstStyle>
            <a:lvl1pPr algn="r">
              <a:defRPr sz="13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24/04/2025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4871" cy="502833"/>
          </a:xfrm>
          <a:prstGeom prst="rect">
            <a:avLst/>
          </a:prstGeom>
        </p:spPr>
        <p:txBody>
          <a:bodyPr vert="horz" lIns="96616" tIns="48309" rIns="96616" bIns="48309" rtlCol="0" anchor="b"/>
          <a:lstStyle>
            <a:lvl1pPr algn="l">
              <a:defRPr sz="13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9055"/>
            <a:ext cx="2984871" cy="502833"/>
          </a:xfrm>
          <a:prstGeom prst="rect">
            <a:avLst/>
          </a:prstGeom>
        </p:spPr>
        <p:txBody>
          <a:bodyPr vert="horz" lIns="96616" tIns="48309" rIns="96616" bIns="48309" rtlCol="0" anchor="b"/>
          <a:lstStyle>
            <a:lvl1pPr algn="r">
              <a:defRPr sz="13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835"/>
          </a:xfrm>
          <a:prstGeom prst="rect">
            <a:avLst/>
          </a:prstGeom>
        </p:spPr>
        <p:txBody>
          <a:bodyPr vert="horz" lIns="96616" tIns="48309" rIns="96616" bIns="48309" rtlCol="0"/>
          <a:lstStyle>
            <a:lvl1pPr algn="l">
              <a:defRPr sz="13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835"/>
          </a:xfrm>
          <a:prstGeom prst="rect">
            <a:avLst/>
          </a:prstGeom>
        </p:spPr>
        <p:txBody>
          <a:bodyPr vert="horz" lIns="96616" tIns="48309" rIns="96616" bIns="48309" rtlCol="0"/>
          <a:lstStyle>
            <a:lvl1pPr algn="r">
              <a:defRPr sz="13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9" rIns="96616" bIns="483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16" tIns="48309" rIns="96616" bIns="4830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4871" cy="502833"/>
          </a:xfrm>
          <a:prstGeom prst="rect">
            <a:avLst/>
          </a:prstGeom>
        </p:spPr>
        <p:txBody>
          <a:bodyPr vert="horz" lIns="96616" tIns="48309" rIns="96616" bIns="48309" rtlCol="0" anchor="b"/>
          <a:lstStyle>
            <a:lvl1pPr algn="l">
              <a:defRPr sz="13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1" cy="502833"/>
          </a:xfrm>
          <a:prstGeom prst="rect">
            <a:avLst/>
          </a:prstGeom>
        </p:spPr>
        <p:txBody>
          <a:bodyPr vert="horz" lIns="96616" tIns="48309" rIns="96616" bIns="48309" rtlCol="0" anchor="b"/>
          <a:lstStyle>
            <a:lvl1pPr algn="r">
              <a:defRPr sz="13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4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2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11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2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4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8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Green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78491E11-C10D-5DDF-F581-B813FF836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3" cy="10113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6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7" y="404665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7" y="912170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6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6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6" y="2668675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44" indent="-285744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B1BE7-2571-2635-2BAE-7919281B9E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7" y="5829302"/>
            <a:ext cx="1709991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5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Blue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3" cy="1011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6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6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6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7" y="404665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7" y="912170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6" y="2668675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44" indent="-285744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76635-0D9A-318C-7E7A-70539D9E69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7" y="5829302"/>
            <a:ext cx="1709991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978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Pink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DC83551F-5FB0-9945-E01E-6CB9436CE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3" cy="10113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6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7" y="404665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7" y="912170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6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6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6" y="2668675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44" indent="-285744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7" y="5829302"/>
            <a:ext cx="1709991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4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7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DE364EC5-A922-B7FA-A463-F67B17C4D610}"/>
              </a:ext>
            </a:extLst>
          </p:cNvPr>
          <p:cNvSpPr txBox="1">
            <a:spLocks/>
          </p:cNvSpPr>
          <p:nvPr/>
        </p:nvSpPr>
        <p:spPr>
          <a:xfrm>
            <a:off x="408207" y="4579963"/>
            <a:ext cx="5557584" cy="442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Faculty of Science, Technology, Engineering and Mathematics</a:t>
            </a:r>
          </a:p>
          <a:p>
            <a:endParaRPr lang="en-GB" b="0"/>
          </a:p>
          <a:p>
            <a:r>
              <a:rPr lang="en-GB" sz="1500" b="0"/>
              <a:t>School of Environment, Earth and Ecosystem Sciences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1274323"/>
            <a:ext cx="5558400" cy="242218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3300" b="0" dirty="0">
                <a:latin typeface="Poppins SemiBold"/>
                <a:cs typeface="Poppins SemiBold"/>
              </a:rPr>
              <a:t>Does sharing slides in advance of online learning events impact student attendance?  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8" y="3843429"/>
            <a:ext cx="5557584" cy="442532"/>
          </a:xfrm>
        </p:spPr>
        <p:txBody>
          <a:bodyPr/>
          <a:lstStyle/>
          <a:p>
            <a:r>
              <a:rPr lang="en-GB" sz="1800" dirty="0"/>
              <a:t>Jenny Duckworth, Jennie Bellamy &amp; </a:t>
            </a:r>
            <a:br>
              <a:rPr lang="en-GB" sz="1800" dirty="0"/>
            </a:br>
            <a:r>
              <a:rPr lang="en-GB" sz="1800" dirty="0"/>
              <a:t>Harriet Marshall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5956" y="2759770"/>
            <a:ext cx="5557837" cy="1304925"/>
          </a:xfrm>
        </p:spPr>
        <p:txBody>
          <a:bodyPr/>
          <a:lstStyle/>
          <a:p>
            <a:pPr algn="ctr"/>
            <a:r>
              <a:rPr lang="en-GB" sz="2000" b="1"/>
              <a:t>Conference Title </a:t>
            </a:r>
          </a:p>
          <a:p>
            <a:pPr algn="ctr"/>
            <a:r>
              <a:rPr lang="en-GB" sz="1400"/>
              <a:t>Conference dates</a:t>
            </a:r>
          </a:p>
        </p:txBody>
      </p:sp>
      <p:pic>
        <p:nvPicPr>
          <p:cNvPr id="9" name="Picture Placeholder 8" descr="A person wearing headphones and writing on a notepad">
            <a:extLst>
              <a:ext uri="{FF2B5EF4-FFF2-40B4-BE49-F238E27FC236}">
                <a16:creationId xmlns:a16="http://schemas.microsoft.com/office/drawing/2014/main" id="{17816C9C-1FE8-37EE-B240-CBB92E63E4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3149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DEAE04-4087-7346-40EE-BE57CCFA8F36}"/>
              </a:ext>
            </a:extLst>
          </p:cNvPr>
          <p:cNvSpPr txBox="1"/>
          <p:nvPr/>
        </p:nvSpPr>
        <p:spPr>
          <a:xfrm>
            <a:off x="1566153" y="610989"/>
            <a:ext cx="39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chemeClr val="bg1"/>
                </a:solidFill>
              </a:rPr>
              <a:t>eSTEeM</a:t>
            </a:r>
            <a:r>
              <a:rPr lang="en-GB">
                <a:solidFill>
                  <a:schemeClr val="bg1"/>
                </a:solidFill>
              </a:rPr>
              <a:t> conference 2025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652FAB5-3A6D-5DDE-CEB2-379DB3125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5939518"/>
            <a:ext cx="3038475" cy="4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4A8D2F-5EE6-3315-E5C5-763FEB23A2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1382711"/>
            <a:ext cx="5442354" cy="686097"/>
          </a:xfrm>
        </p:spPr>
        <p:txBody>
          <a:bodyPr/>
          <a:lstStyle/>
          <a:p>
            <a:r>
              <a:rPr lang="en-GB"/>
              <a:t>Students said about advance slide sharing: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364AA-17D2-0FFE-36DA-7E8A1F2BB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6269" y="1382712"/>
            <a:ext cx="5780926" cy="1956390"/>
          </a:xfrm>
        </p:spPr>
        <p:txBody>
          <a:bodyPr/>
          <a:lstStyle/>
          <a:p>
            <a:r>
              <a:rPr lang="en-GB" sz="1800" b="1">
                <a:latin typeface="Poppins"/>
                <a:cs typeface="Poppins"/>
              </a:rPr>
              <a:t>There were far fewer disadvantages identified</a:t>
            </a:r>
            <a:r>
              <a:rPr lang="en-GB" sz="1800" b="0">
                <a:latin typeface="Poppins"/>
                <a:cs typeface="Poppins"/>
              </a:rPr>
              <a:t>:</a:t>
            </a:r>
          </a:p>
          <a:p>
            <a:endParaRPr lang="en-GB" sz="1800" b="0"/>
          </a:p>
          <a:p>
            <a:pPr marL="285750" indent="-285750">
              <a:buChar char="•"/>
            </a:pPr>
            <a:r>
              <a:rPr lang="en-GB" sz="1800" b="0">
                <a:latin typeface="Poppins"/>
                <a:cs typeface="Poppins"/>
              </a:rPr>
              <a:t>'It's just bullet points'</a:t>
            </a:r>
          </a:p>
          <a:p>
            <a:pPr marL="285750" indent="-285750">
              <a:buChar char="•"/>
            </a:pPr>
            <a:r>
              <a:rPr lang="en-GB" sz="1800" b="0">
                <a:latin typeface="Poppins"/>
                <a:cs typeface="Poppins"/>
              </a:rPr>
              <a:t>'No sense of surprise'</a:t>
            </a:r>
          </a:p>
          <a:p>
            <a:pPr marL="285750" indent="-285750">
              <a:buChar char="•"/>
            </a:pPr>
            <a:r>
              <a:rPr lang="en-GB" sz="1800" b="0">
                <a:latin typeface="Poppins"/>
                <a:cs typeface="Poppins"/>
              </a:rPr>
              <a:t>'Creates at least a temptation to avoid lectures'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4071-23A0-76AD-64E9-E1BD0C6B4E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97285" y="404664"/>
            <a:ext cx="8583333" cy="497161"/>
          </a:xfrm>
        </p:spPr>
        <p:txBody>
          <a:bodyPr/>
          <a:lstStyle/>
          <a:p>
            <a:r>
              <a:rPr lang="en-GB"/>
              <a:t>Survey: Student Perspective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F9F99-E709-A090-6253-BA951606C1A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0610CA-E3F2-DD17-1FA5-D487A88E97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805" y="1994890"/>
            <a:ext cx="6133672" cy="3255204"/>
          </a:xfrm>
        </p:spPr>
        <p:txBody>
          <a:bodyPr/>
          <a:lstStyle/>
          <a:p>
            <a:r>
              <a:rPr lang="en-GB" sz="1800">
                <a:latin typeface="Poppins"/>
                <a:cs typeface="Poppins"/>
              </a:rPr>
              <a:t>‘less anxiety around the tutorial’</a:t>
            </a:r>
          </a:p>
          <a:p>
            <a:r>
              <a:rPr lang="en-GB" sz="1800">
                <a:latin typeface="Poppins"/>
                <a:cs typeface="Poppins"/>
              </a:rPr>
              <a:t>‘easier to take notes’</a:t>
            </a:r>
          </a:p>
          <a:p>
            <a:r>
              <a:rPr lang="en-GB" sz="1800">
                <a:latin typeface="Poppins"/>
                <a:cs typeface="Poppins"/>
              </a:rPr>
              <a:t>‘use my access[</a:t>
            </a:r>
            <a:r>
              <a:rPr lang="en-GB" sz="1800" err="1">
                <a:latin typeface="Poppins"/>
                <a:cs typeface="Poppins"/>
              </a:rPr>
              <a:t>ibility</a:t>
            </a:r>
            <a:r>
              <a:rPr lang="en-GB" sz="1800">
                <a:latin typeface="Poppins"/>
                <a:cs typeface="Poppins"/>
              </a:rPr>
              <a:t>] software’</a:t>
            </a:r>
          </a:p>
          <a:p>
            <a:r>
              <a:rPr lang="en-GB" sz="1800">
                <a:latin typeface="Poppins"/>
                <a:cs typeface="Poppins"/>
              </a:rPr>
              <a:t>‘enables me to prepare’</a:t>
            </a:r>
          </a:p>
          <a:p>
            <a:r>
              <a:rPr lang="en-GB" sz="1800">
                <a:latin typeface="Poppins"/>
                <a:cs typeface="Poppins"/>
              </a:rPr>
              <a:t>‘helps understanding due to dyslexia’</a:t>
            </a:r>
          </a:p>
          <a:p>
            <a:r>
              <a:rPr lang="en-GB" sz="1800">
                <a:latin typeface="Poppins"/>
                <a:cs typeface="Poppins"/>
              </a:rPr>
              <a:t>‘helps me concentrate and feel more motivated’</a:t>
            </a:r>
          </a:p>
          <a:p>
            <a:r>
              <a:rPr lang="en-GB" sz="1800">
                <a:latin typeface="Poppins"/>
                <a:cs typeface="Poppins"/>
              </a:rPr>
              <a:t>'take more part in discussions and ask questions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4719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91890-5EE3-D464-7F9D-4E55624851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724" y="1289210"/>
            <a:ext cx="4921250" cy="683427"/>
          </a:xfrm>
        </p:spPr>
        <p:txBody>
          <a:bodyPr/>
          <a:lstStyle/>
          <a:p>
            <a:r>
              <a:rPr lang="en-GB" sz="1800"/>
              <a:t>Does accessing slides in advance affect student attendance?</a:t>
            </a: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3F84C1-1FED-C5CC-118D-8D3DFE1AA3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62655" y="404664"/>
            <a:ext cx="8448686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Survey: Student perspective </a:t>
            </a:r>
          </a:p>
          <a:p>
            <a:endParaRPr lang="en-GB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F55D15F-0187-4D6C-2153-441149B6E4FF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2"/>
          <a:stretch>
            <a:fillRect/>
          </a:stretch>
        </p:blipFill>
        <p:spPr>
          <a:xfrm>
            <a:off x="5876818" y="2270589"/>
            <a:ext cx="5629500" cy="4089114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05A4143-8A72-E534-E87B-9F8BC594D63F}"/>
              </a:ext>
              <a:ext uri="{147F2762-F138-4A5C-976F-8EAC2B608ADB}">
                <a16:predDERef xmlns:a16="http://schemas.microsoft.com/office/drawing/2014/main" pred="{C09784B9-1EF2-C11F-B987-41F9F3F7A8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7076471"/>
              </p:ext>
            </p:extLst>
          </p:nvPr>
        </p:nvGraphicFramePr>
        <p:xfrm>
          <a:off x="565079" y="2342509"/>
          <a:ext cx="4847520" cy="314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83FF7D-49C8-0E33-15E9-24CABF1F4FE8}"/>
              </a:ext>
            </a:extLst>
          </p:cNvPr>
          <p:cNvSpPr txBox="1">
            <a:spLocks/>
          </p:cNvSpPr>
          <p:nvPr/>
        </p:nvSpPr>
        <p:spPr>
          <a:xfrm>
            <a:off x="796017" y="1289210"/>
            <a:ext cx="5171836" cy="753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Do students find accessing slides in advance useful?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88D0467-5B82-D3A6-989E-A163594CB0D1}"/>
              </a:ext>
            </a:extLst>
          </p:cNvPr>
          <p:cNvSpPr txBox="1">
            <a:spLocks/>
          </p:cNvSpPr>
          <p:nvPr/>
        </p:nvSpPr>
        <p:spPr>
          <a:xfrm>
            <a:off x="6082080" y="4687786"/>
            <a:ext cx="5928640" cy="4312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419726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78B8-5B32-CB4D-23DB-11A94F8650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FE320-6AB2-F1CB-7F2A-D0AB224D95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38919" y="415007"/>
            <a:ext cx="9059989" cy="497161"/>
          </a:xfrm>
        </p:spPr>
        <p:txBody>
          <a:bodyPr/>
          <a:lstStyle/>
          <a:p>
            <a:r>
              <a:rPr lang="en-GB"/>
              <a:t>What students do with slides: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E9196-F443-1D02-7D29-DF10572B87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We asked, ‘If you access the slides, what do you do with them?’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345EE5-9059-68CC-2774-199DB1602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E436D1-4707-3AE1-8E25-5D689B77D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11528"/>
              </p:ext>
            </p:extLst>
          </p:nvPr>
        </p:nvGraphicFramePr>
        <p:xfrm>
          <a:off x="214009" y="2093471"/>
          <a:ext cx="8394970" cy="3488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5694">
                  <a:extLst>
                    <a:ext uri="{9D8B030D-6E8A-4147-A177-3AD203B41FA5}">
                      <a16:colId xmlns:a16="http://schemas.microsoft.com/office/drawing/2014/main" val="3968195132"/>
                    </a:ext>
                  </a:extLst>
                </a:gridCol>
                <a:gridCol w="6119276">
                  <a:extLst>
                    <a:ext uri="{9D8B030D-6E8A-4147-A177-3AD203B41FA5}">
                      <a16:colId xmlns:a16="http://schemas.microsoft.com/office/drawing/2014/main" val="2779700261"/>
                    </a:ext>
                  </a:extLst>
                </a:gridCol>
              </a:tblGrid>
              <a:tr h="48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>
                          <a:effectLst/>
                        </a:rPr>
                        <a:t>Number of students (n=146)</a:t>
                      </a:r>
                      <a:endParaRPr lang="en-GB" sz="16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>
                          <a:effectLst/>
                        </a:rPr>
                        <a:t>Option chosen</a:t>
                      </a:r>
                      <a:endParaRPr lang="en-GB" sz="16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608506"/>
                  </a:ext>
                </a:extLst>
              </a:tr>
              <a:tr h="477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>
                          <a:effectLst/>
                        </a:rPr>
                        <a:t>42</a:t>
                      </a:r>
                      <a:endParaRPr lang="en-GB" sz="16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I save/print the file and read through in advance</a:t>
                      </a:r>
                      <a:endParaRPr lang="en-GB" sz="1600" b="1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354453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>
                          <a:effectLst/>
                        </a:rPr>
                        <a:t>42</a:t>
                      </a:r>
                      <a:endParaRPr lang="en-GB" sz="16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I download/print and have in front of me during the event</a:t>
                      </a:r>
                      <a:endParaRPr lang="en-GB" sz="1600" b="1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9969893"/>
                  </a:ext>
                </a:extLst>
              </a:tr>
              <a:tr h="47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>
                          <a:effectLst/>
                        </a:rPr>
                        <a:t>41</a:t>
                      </a:r>
                      <a:endParaRPr lang="en-GB" sz="16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I review the slides after watching the tutorial, perhaps adding notes</a:t>
                      </a:r>
                      <a:endParaRPr lang="en-GB" sz="1600" b="1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48293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>
                          <a:effectLst/>
                        </a:rPr>
                        <a:t>26</a:t>
                      </a:r>
                      <a:endParaRPr lang="en-GB" sz="16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I write notes on the slides during the event</a:t>
                      </a:r>
                      <a:endParaRPr lang="en-GB" sz="1600" b="1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129638"/>
                  </a:ext>
                </a:extLst>
              </a:tr>
              <a:tr h="597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>
                          <a:effectLst/>
                        </a:rPr>
                        <a:t>26</a:t>
                      </a:r>
                      <a:endParaRPr lang="en-GB" sz="16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I save the file</a:t>
                      </a:r>
                      <a:endParaRPr lang="en-GB" sz="1600" b="1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5671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3FB9A644-D9E4-5C4B-BAF6-22E9BAA42132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413915" y="1579884"/>
            <a:ext cx="10178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Students could choose any that apply</a:t>
            </a:r>
          </a:p>
        </p:txBody>
      </p:sp>
      <p:pic>
        <p:nvPicPr>
          <p:cNvPr id="10" name="Picture 9" descr="A person sitting at a desk using a computer&#10;&#10;AI-generated content may be incorrect.">
            <a:extLst>
              <a:ext uri="{FF2B5EF4-FFF2-40B4-BE49-F238E27FC236}">
                <a16:creationId xmlns:a16="http://schemas.microsoft.com/office/drawing/2014/main" id="{4A38F183-E25C-D165-97B3-45647323A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32" y="2093471"/>
            <a:ext cx="2619246" cy="39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A4ACA9-E87E-93BE-2743-A34560CA49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8230" y="1827117"/>
            <a:ext cx="9591229" cy="439658"/>
          </a:xfrm>
        </p:spPr>
        <p:txBody>
          <a:bodyPr/>
          <a:lstStyle/>
          <a:p>
            <a:r>
              <a:rPr lang="en-GB"/>
              <a:t>Main themes identified were: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FBBE5-1C7A-DB6D-8988-C9F2EE0F0AA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41643" y="404664"/>
            <a:ext cx="9116784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Student Support Team (SST) Perspective</a:t>
            </a:r>
            <a:endParaRPr lang="en-GB"/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EABF-BF7E-389A-2379-AD969859C5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6175" y="1188393"/>
            <a:ext cx="10759992" cy="637008"/>
          </a:xfrm>
        </p:spPr>
        <p:txBody>
          <a:bodyPr/>
          <a:lstStyle/>
          <a:p>
            <a:r>
              <a:rPr lang="en-GB"/>
              <a:t>A focus group was held with members of the SST </a:t>
            </a: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5BC447-52F0-AD64-C92A-C881E11F7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175" y="2519888"/>
            <a:ext cx="10759992" cy="3696618"/>
          </a:xfrm>
        </p:spPr>
        <p:txBody>
          <a:bodyPr/>
          <a:lstStyle/>
          <a:p>
            <a:r>
              <a:rPr lang="en-GB" sz="1800"/>
              <a:t>Making slides available </a:t>
            </a:r>
            <a:r>
              <a:rPr lang="en-GB" sz="1800" b="1"/>
              <a:t>could reduce anxiety for students </a:t>
            </a:r>
            <a:r>
              <a:rPr lang="en-GB" sz="1800"/>
              <a:t>and help them feel prepared:</a:t>
            </a:r>
            <a:br>
              <a:rPr lang="en-GB" sz="1800"/>
            </a:br>
            <a:r>
              <a:rPr lang="en-GB" sz="1800"/>
              <a:t>‘a lot of anxiety is fear of the unknown’, and ‘gives [students] an idea of what's coming’</a:t>
            </a:r>
          </a:p>
          <a:p>
            <a:endParaRPr lang="en-GB" sz="1800"/>
          </a:p>
          <a:p>
            <a:r>
              <a:rPr lang="en-GB" sz="1800"/>
              <a:t>The </a:t>
            </a:r>
            <a:r>
              <a:rPr lang="en-GB" sz="1800" b="1"/>
              <a:t>need for a consistent approach </a:t>
            </a:r>
            <a:r>
              <a:rPr lang="en-GB" sz="1800"/>
              <a:t>across the university : </a:t>
            </a:r>
            <a:br>
              <a:rPr lang="en-GB" sz="1800"/>
            </a:br>
            <a:r>
              <a:rPr lang="en-GB" sz="1800"/>
              <a:t>‘so I'm not setting any incorrect expectations’ </a:t>
            </a:r>
          </a:p>
          <a:p>
            <a:endParaRPr lang="en-GB" sz="1800"/>
          </a:p>
          <a:p>
            <a:r>
              <a:rPr lang="en-GB" sz="1800"/>
              <a:t>A </a:t>
            </a:r>
            <a:r>
              <a:rPr lang="en-GB" sz="1800" b="1"/>
              <a:t>slight concern </a:t>
            </a:r>
            <a:r>
              <a:rPr lang="en-GB" sz="1800"/>
              <a:t>a few students may be overwhelmed or overprepare: </a:t>
            </a:r>
            <a:br>
              <a:rPr lang="en-GB" sz="1800"/>
            </a:br>
            <a:r>
              <a:rPr lang="en-GB" sz="1800"/>
              <a:t>‘If [students] try to overthink it…’.</a:t>
            </a:r>
            <a:br>
              <a:rPr lang="en-GB" sz="1800"/>
            </a:b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10824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9B9B5-CD1D-7E76-2D80-2D220D0DA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932243"/>
            <a:ext cx="9591229" cy="275936"/>
          </a:xfrm>
        </p:spPr>
        <p:txBody>
          <a:bodyPr/>
          <a:lstStyle/>
          <a:p>
            <a:r>
              <a:rPr lang="en-US"/>
              <a:t>Key findings from the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B193D-1C61-5B62-CE5C-FE6137858D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04681" y="404664"/>
            <a:ext cx="7775937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Poppins SemiBold"/>
                <a:cs typeface="Poppins SemiBold"/>
              </a:rPr>
              <a:t>Summary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1FD89-E9F2-DECC-0452-73EBE62A29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AE8F8C-137F-05D1-8EDA-C443EF6665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4" y="2925557"/>
            <a:ext cx="9591229" cy="275936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US" sz="2000">
                <a:latin typeface="Poppins"/>
                <a:cs typeface="Poppins"/>
              </a:rPr>
              <a:t>There is currently inconsistency in practice between modules/tutors</a:t>
            </a:r>
            <a:endParaRPr lang="en-US" sz="2000"/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Poppins"/>
              </a:rPr>
              <a:t>Students benefit from having tutorial slides in advance</a:t>
            </a: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Poppins"/>
              </a:rPr>
              <a:t>Having slides available in advance does not have a negative impact on attendance</a:t>
            </a: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Poppins"/>
              </a:rPr>
              <a:t>SST colleagues would welcome advance slide sharing on all modules.</a:t>
            </a:r>
            <a:endParaRPr lang="en-US" sz="2000"/>
          </a:p>
          <a:p>
            <a:endParaRPr lang="en-US"/>
          </a:p>
        </p:txBody>
      </p:sp>
      <p:pic>
        <p:nvPicPr>
          <p:cNvPr id="7" name="Picture 6" descr="A person sitting on a bed using a computer&#10;&#10;AI-generated content may be incorrect.">
            <a:extLst>
              <a:ext uri="{FF2B5EF4-FFF2-40B4-BE49-F238E27FC236}">
                <a16:creationId xmlns:a16="http://schemas.microsoft.com/office/drawing/2014/main" id="{7F807B49-2F1C-C962-77B6-68CC66936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17" y="272196"/>
            <a:ext cx="3943626" cy="22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6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CE316-C21D-DA58-9453-C47EF5A48C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Your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40D62-EA1E-EBEC-D773-F7FBC7AA5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6ED28-77D8-5FB3-C5B8-E4FE452C9F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Workshop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AF30A-9B83-608E-B1C7-D8CCA9C842A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A5196-FDC7-B2F2-29CA-ABB6C2B871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668675"/>
            <a:ext cx="9591229" cy="1173752"/>
          </a:xfrm>
        </p:spPr>
        <p:txBody>
          <a:bodyPr/>
          <a:lstStyle/>
          <a:p>
            <a:r>
              <a:rPr lang="en-GB" sz="1800"/>
              <a:t>Some of you were sent the slides ahead of this session</a:t>
            </a:r>
          </a:p>
          <a:p>
            <a:r>
              <a:rPr lang="en-GB" sz="1800"/>
              <a:t>Some of you were given access to the slides ahead of this session</a:t>
            </a:r>
          </a:p>
          <a:p>
            <a:r>
              <a:rPr lang="en-GB" sz="1800"/>
              <a:t>Some of you were not contacted ahead of this session</a:t>
            </a:r>
          </a:p>
        </p:txBody>
      </p:sp>
    </p:spTree>
    <p:extLst>
      <p:ext uri="{BB962C8B-B14F-4D97-AF65-F5344CB8AC3E}">
        <p14:creationId xmlns:p14="http://schemas.microsoft.com/office/powerpoint/2010/main" val="351739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E2BA5A-DED0-3DE3-4EB5-519B4A40E9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To discuss in breakout rooms (10 minutes)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8464A-2677-CFC9-27CD-2B02C6F7E4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Workshop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214C07-B981-6B1A-7BAB-2FA0D505A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668674"/>
            <a:ext cx="9591229" cy="2512658"/>
          </a:xfrm>
        </p:spPr>
        <p:txBody>
          <a:bodyPr/>
          <a:lstStyle/>
          <a:p>
            <a:r>
              <a:rPr lang="en-GB" sz="1800"/>
              <a:t>Did you receive the slides, or have access to them, or neither?</a:t>
            </a:r>
          </a:p>
          <a:p>
            <a:r>
              <a:rPr lang="en-GB" sz="1800"/>
              <a:t>Did you look at the slides in advance of the session?</a:t>
            </a:r>
          </a:p>
          <a:p>
            <a:r>
              <a:rPr lang="en-GB" sz="1800"/>
              <a:t>Did you do anything with the slides to prepare for the workshop? </a:t>
            </a:r>
          </a:p>
          <a:p>
            <a:r>
              <a:rPr lang="en-GB" sz="1800"/>
              <a:t>Now imagine you are a student…..how do you feel about having the slides available in advance?</a:t>
            </a:r>
          </a:p>
          <a:p>
            <a:r>
              <a:rPr lang="en-GB" sz="1800"/>
              <a:t>Would any barriers to learning be removed by having the slides in advance?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3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4A94C-873A-E20A-0C2D-ACF50C081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742" y="3000692"/>
            <a:ext cx="7500938" cy="608965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 SemiBold"/>
                <a:cs typeface="Poppins SemiBold"/>
              </a:rPr>
              <a:t>Thank you for your participation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889E00-825A-FDCD-862C-EFAAC1FF8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198" y="2686589"/>
            <a:ext cx="9261033" cy="608965"/>
          </a:xfrm>
        </p:spPr>
        <p:txBody>
          <a:bodyPr lIns="91440" tIns="45720" rIns="91440" bIns="45720" anchor="t"/>
          <a:lstStyle/>
          <a:p>
            <a:r>
              <a:rPr lang="en-GB" sz="3200">
                <a:latin typeface="Poppins SemiBold"/>
                <a:cs typeface="Poppins SemiBold"/>
              </a:rPr>
              <a:t>For more information contact:</a:t>
            </a:r>
          </a:p>
          <a:p>
            <a:endParaRPr lang="en-GB" sz="3600"/>
          </a:p>
          <a:p>
            <a:r>
              <a:rPr lang="en-GB" sz="2400">
                <a:latin typeface="Poppins SemiBold"/>
                <a:cs typeface="Poppins SemiBold"/>
              </a:rPr>
              <a:t>jenny.duckworth@open.ac.uk</a:t>
            </a:r>
          </a:p>
          <a:p>
            <a:r>
              <a:rPr lang="en-GB" sz="2400" u="sng">
                <a:latin typeface="Poppins SemiBold"/>
                <a:cs typeface="Poppins SemiBold"/>
              </a:rPr>
              <a:t>j</a:t>
            </a:r>
            <a:r>
              <a:rPr lang="en-GB" sz="2400">
                <a:latin typeface="Poppins SemiBold"/>
                <a:cs typeface="Poppins SemiBold"/>
              </a:rPr>
              <a:t>ennie.bellamy@open.ac.uk</a:t>
            </a:r>
          </a:p>
          <a:p>
            <a:r>
              <a:rPr lang="en-GB" sz="2400">
                <a:latin typeface="Poppins SemiBold"/>
                <a:cs typeface="Poppins SemiBold"/>
              </a:rPr>
              <a:t>harriet.marshall@open.ac.uk </a:t>
            </a:r>
            <a:endParaRPr lang="en-GB" sz="2400"/>
          </a:p>
          <a:p>
            <a:endParaRPr lang="en-GB" sz="2400" u="sng"/>
          </a:p>
          <a:p>
            <a:endParaRPr lang="en-GB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9278A-DAF9-120E-5E8E-85E406223047}"/>
              </a:ext>
            </a:extLst>
          </p:cNvPr>
          <p:cNvSpPr txBox="1"/>
          <p:nvPr/>
        </p:nvSpPr>
        <p:spPr>
          <a:xfrm>
            <a:off x="671898" y="1286647"/>
            <a:ext cx="53244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cs typeface="Poppins"/>
              </a:rPr>
              <a:t>Any questions?</a:t>
            </a:r>
            <a:endParaRPr lang="en-US" sz="4000" b="1">
              <a:solidFill>
                <a:srgbClr val="FFFFFF"/>
              </a:solidFill>
            </a:endParaRP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113A585-22A4-C8D9-3DFF-06C1F2C5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0" y="5968093"/>
            <a:ext cx="3038475" cy="4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2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849A3-D738-9DF4-F344-3B802787A6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2774" y="404664"/>
            <a:ext cx="7707844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Background 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40660-5BE0-5180-48C6-D2E5A72F5D80}"/>
              </a:ext>
            </a:extLst>
          </p:cNvPr>
          <p:cNvSpPr txBox="1">
            <a:spLocks/>
          </p:cNvSpPr>
          <p:nvPr/>
        </p:nvSpPr>
        <p:spPr>
          <a:xfrm>
            <a:off x="872407" y="1201657"/>
            <a:ext cx="9591229" cy="76032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 typeface="Arial"/>
              <a:buChar char="•"/>
            </a:pPr>
            <a:r>
              <a:rPr lang="en-GB" sz="2000">
                <a:latin typeface="Poppins"/>
                <a:cs typeface="Poppins"/>
              </a:rPr>
              <a:t>Engagement with tutorials is key to student learning and can reduce isolation on online modules</a:t>
            </a:r>
          </a:p>
          <a:p>
            <a:pPr marL="231775" indent="-231775">
              <a:buFont typeface="Arial"/>
              <a:buChar char="•"/>
            </a:pPr>
            <a:endParaRPr lang="en-GB" sz="2000">
              <a:latin typeface="Poppins"/>
              <a:cs typeface="Poppins"/>
            </a:endParaRPr>
          </a:p>
          <a:p>
            <a:pPr marL="231775" indent="-231775">
              <a:buFont typeface="Arial"/>
              <a:buChar char="•"/>
            </a:pPr>
            <a:r>
              <a:rPr lang="en-GB" sz="2000">
                <a:latin typeface="Poppins"/>
                <a:cs typeface="Poppins"/>
              </a:rPr>
              <a:t>Access to slides in advance of online tutorials is thought to benefit many students e.g. those with declared and undeclared disabilities and EAL</a:t>
            </a:r>
            <a:endParaRPr lang="en-GB">
              <a:latin typeface="Poppins"/>
              <a:cs typeface="Poppins"/>
            </a:endParaRPr>
          </a:p>
          <a:p>
            <a:pPr marL="231775" indent="-231775">
              <a:buFont typeface="Arial"/>
              <a:buChar char="•"/>
            </a:pPr>
            <a:endParaRPr lang="en-GB" sz="2000"/>
          </a:p>
          <a:p>
            <a:pPr marL="231775" indent="-231775">
              <a:buFont typeface="Arial"/>
              <a:buChar char="•"/>
            </a:pPr>
            <a:r>
              <a:rPr lang="en-GB" sz="2000">
                <a:latin typeface="Poppins"/>
                <a:cs typeface="Poppins"/>
              </a:rPr>
              <a:t>It is not known how advance slide sharing impacts OU online tutorial attendance  </a:t>
            </a:r>
          </a:p>
          <a:p>
            <a:pPr marL="231775" indent="-231775">
              <a:buFont typeface="Arial"/>
              <a:buChar char="•"/>
            </a:pPr>
            <a:endParaRPr lang="en-GB" sz="2000">
              <a:cs typeface="Calibri"/>
            </a:endParaRPr>
          </a:p>
          <a:p>
            <a:pPr marL="231775" indent="-231775">
              <a:buFont typeface="Arial"/>
              <a:buChar char="•"/>
            </a:pPr>
            <a:r>
              <a:rPr lang="en-GB" sz="2000">
                <a:latin typeface="Poppins"/>
                <a:cs typeface="Poppins"/>
              </a:rPr>
              <a:t>Literature reports both positive (e.g., Babb &amp; Ross, 2009) and negative (e.g., Léon &amp; García-Martínez, 2021) effects on attendance from advance slide sharing</a:t>
            </a:r>
          </a:p>
          <a:p>
            <a:pPr marL="231775" indent="-231775">
              <a:buFont typeface="Arial"/>
              <a:buChar char="•"/>
            </a:pPr>
            <a:endParaRPr lang="en-GB" sz="2000"/>
          </a:p>
          <a:p>
            <a:pPr marL="231775" indent="-231775">
              <a:buFont typeface="Arial"/>
              <a:buChar char="•"/>
            </a:pPr>
            <a:endParaRPr lang="en-GB" sz="2000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0E606-6BB1-A35E-87BB-76D06594E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882" y="285094"/>
            <a:ext cx="2580736" cy="916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EFCF20-DFF7-AECE-7AEB-7839AB281D07}"/>
              </a:ext>
            </a:extLst>
          </p:cNvPr>
          <p:cNvSpPr txBox="1"/>
          <p:nvPr/>
        </p:nvSpPr>
        <p:spPr>
          <a:xfrm>
            <a:off x="2636666" y="5811520"/>
            <a:ext cx="8185213" cy="127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Babb, K.A. and Ross, C. (2009) ‘The timing of online lecture slide availability and its effects on attendance, participation and exam performance’, </a:t>
            </a:r>
            <a:r>
              <a:rPr lang="en-GB" sz="1200" i="1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Computers and Education</a:t>
            </a:r>
            <a:r>
              <a:rPr lang="en-GB" sz="120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52, 868-881.  </a:t>
            </a:r>
          </a:p>
          <a:p>
            <a:pPr marL="628650" lvl="1" indent="-1714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Léon, S.P. &amp; García-Martínez, I. (2021) ‘Impact of the provision of PowerPoint slides on learning’, Computers and Education, 173, 104283.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7FDAA-B0EF-7090-04A9-0F1487C516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16357" y="404664"/>
            <a:ext cx="6764261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Poppins SemiBold"/>
                <a:cs typeface="Poppins SemiBold"/>
              </a:rPr>
              <a:t>Project aims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3567C0-9D64-3C7B-9D2E-F7B32A67DD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030" y="1335174"/>
            <a:ext cx="9591229" cy="760325"/>
          </a:xfrm>
        </p:spPr>
        <p:txBody>
          <a:bodyPr lIns="91440" tIns="45720" rIns="91440" bIns="45720" anchor="t">
            <a:noAutofit/>
          </a:bodyPr>
          <a:lstStyle/>
          <a:p>
            <a:pPr>
              <a:buFont typeface="Arial"/>
              <a:buChar char="•"/>
            </a:pPr>
            <a:r>
              <a:rPr lang="en-US" sz="2000">
                <a:latin typeface="Poppins"/>
                <a:cs typeface="Poppins"/>
              </a:rPr>
              <a:t>Establish existing online tutorial slide sharing practice amongst tutors in terms of where and when they are shared with students</a:t>
            </a:r>
          </a:p>
          <a:p>
            <a:pPr>
              <a:buFont typeface="Arial"/>
              <a:buChar char="•"/>
            </a:pPr>
            <a:endParaRPr lang="en-US" sz="2000">
              <a:latin typeface="Poppins"/>
              <a:cs typeface="Poppins"/>
            </a:endParaRPr>
          </a:p>
          <a:p>
            <a:pPr>
              <a:buFont typeface="Arial"/>
              <a:buChar char="•"/>
            </a:pPr>
            <a:r>
              <a:rPr lang="en-US" sz="2000">
                <a:latin typeface="Poppins"/>
                <a:cs typeface="Poppins"/>
              </a:rPr>
              <a:t>Establish existing practice of students in accessing and </a:t>
            </a:r>
            <a:r>
              <a:rPr lang="en-US" sz="2000" err="1">
                <a:latin typeface="Poppins"/>
                <a:cs typeface="Poppins"/>
              </a:rPr>
              <a:t>utilising</a:t>
            </a:r>
            <a:r>
              <a:rPr lang="en-US" sz="2000">
                <a:latin typeface="Poppins"/>
                <a:cs typeface="Poppins"/>
              </a:rPr>
              <a:t> online tutorial slides in advance of tutorials</a:t>
            </a:r>
          </a:p>
          <a:p>
            <a:pPr>
              <a:buFont typeface="Arial"/>
              <a:buChar char="•"/>
            </a:pPr>
            <a:endParaRPr lang="en-US" sz="2000">
              <a:latin typeface="Poppins"/>
              <a:cs typeface="Poppins"/>
            </a:endParaRPr>
          </a:p>
          <a:p>
            <a:pPr>
              <a:buFont typeface="Arial"/>
              <a:buChar char="•"/>
            </a:pPr>
            <a:r>
              <a:rPr lang="en-US" sz="2000">
                <a:latin typeface="Poppins"/>
                <a:cs typeface="Poppins"/>
              </a:rPr>
              <a:t>Identify the perceived benefits of and barriers to sharing and accessing slides in advance of tutorials by tutors and students</a:t>
            </a:r>
          </a:p>
          <a:p>
            <a:pPr>
              <a:buFont typeface="Arial"/>
              <a:buChar char="•"/>
            </a:pPr>
            <a:endParaRPr lang="en-US" sz="2000">
              <a:latin typeface="Poppins"/>
              <a:cs typeface="Poppins"/>
            </a:endParaRPr>
          </a:p>
          <a:p>
            <a:pPr>
              <a:buFont typeface="Arial"/>
              <a:buChar char="•"/>
            </a:pPr>
            <a:r>
              <a:rPr lang="en-US" sz="2000">
                <a:latin typeface="Poppins"/>
                <a:cs typeface="Poppins"/>
              </a:rPr>
              <a:t>Inform and develop recommendations on good practice in slide sharing.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9F6BB-AB7A-1F19-67F0-C1977844DD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42426" y="404664"/>
            <a:ext cx="7338192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Approach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10E0A-F993-25C7-48D3-C7020296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1045518"/>
            <a:ext cx="10766703" cy="28931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2000">
                <a:latin typeface="Poppins"/>
                <a:cs typeface="Poppins"/>
              </a:rPr>
              <a:t>Focus on 3 modules </a:t>
            </a:r>
            <a:r>
              <a:rPr lang="en-GB">
                <a:latin typeface="Poppins"/>
                <a:cs typeface="Poppins"/>
              </a:rPr>
              <a:t>in School of Environment, Earth and Ecosystem Sciences at</a:t>
            </a:r>
            <a:r>
              <a:rPr lang="en-GB" sz="2000">
                <a:latin typeface="Poppins"/>
                <a:cs typeface="Poppins"/>
              </a:rPr>
              <a:t> </a:t>
            </a:r>
            <a:r>
              <a:rPr lang="en-GB">
                <a:latin typeface="Poppins"/>
                <a:cs typeface="Poppins"/>
              </a:rPr>
              <a:t>Stages 1 (S112), 2 (S(XF)206) and 3 (SDT306)</a:t>
            </a:r>
            <a:endParaRPr lang="en-GB" sz="2000">
              <a:latin typeface="Poppins"/>
              <a:cs typeface="Poppins"/>
            </a:endParaRPr>
          </a:p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7627B-CD90-A179-B90C-BDE0BA97CB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358" y="2211197"/>
            <a:ext cx="9591229" cy="760325"/>
          </a:xfrm>
        </p:spPr>
        <p:txBody>
          <a:bodyPr lIns="91440" tIns="45720" rIns="91440" bIns="4572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latin typeface="Poppins"/>
                <a:cs typeface="Poppins"/>
              </a:rPr>
              <a:t>Initial analysis of tutor slide sharing practice via tutor group and cluster forums (2022-2023)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/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latin typeface="Poppins"/>
                <a:cs typeface="Poppins"/>
              </a:rPr>
              <a:t>Online surveys of around 2000 students and 100 tutors (2023-2024)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latin typeface="Poppins"/>
                <a:cs typeface="Calibri"/>
              </a:rPr>
              <a:t>Focus group discussion with Student Support Team.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1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A276D-8074-ABC5-3408-400AAC7038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58374" y="404664"/>
            <a:ext cx="8622244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Slide sharing via forums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2901C9-B3E3-6A55-BCD2-37CCC61D2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917137"/>
              </p:ext>
            </p:extLst>
          </p:nvPr>
        </p:nvGraphicFramePr>
        <p:xfrm>
          <a:off x="5956916" y="901825"/>
          <a:ext cx="5715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C4B0CA6-2266-4F84-85FD-A46822B52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342045"/>
              </p:ext>
            </p:extLst>
          </p:nvPr>
        </p:nvGraphicFramePr>
        <p:xfrm>
          <a:off x="6608618" y="40356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9565C4F-E2CE-8910-2057-2324116D909F}"/>
              </a:ext>
            </a:extLst>
          </p:cNvPr>
          <p:cNvSpPr txBox="1"/>
          <p:nvPr/>
        </p:nvSpPr>
        <p:spPr>
          <a:xfrm>
            <a:off x="520084" y="1482570"/>
            <a:ext cx="45720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Slides not always shared in advance</a:t>
            </a:r>
            <a:endParaRPr lang="en-GB"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Module team guidance and tutor practice varies with module</a:t>
            </a:r>
            <a:endParaRPr lang="en-GB"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Does not include sharing via email</a:t>
            </a:r>
            <a:endParaRPr lang="en-GB"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Based on random sample of 33-50% of tutors on 3 TG and 2-3 cluster tutorials per module</a:t>
            </a:r>
            <a:endParaRPr lang="en-GB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2544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75379-7002-D401-A0C3-315399DD4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343293"/>
            <a:ext cx="9591229" cy="28931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Poppins"/>
                <a:cs typeface="Poppins"/>
              </a:rPr>
              <a:t>We asked the tutors: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78000-01AE-64A0-77B0-F337923AB7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12471"/>
            <a:ext cx="9591229" cy="496800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Char char="•"/>
            </a:pPr>
            <a:endParaRPr lang="en-US" sz="2200">
              <a:latin typeface="Poppins"/>
              <a:cs typeface="Poppins"/>
            </a:endParaRPr>
          </a:p>
          <a:p>
            <a:pPr marL="285750" indent="-285750">
              <a:buChar char="•"/>
            </a:pPr>
            <a:r>
              <a:rPr lang="en-US" sz="2200">
                <a:latin typeface="Poppins"/>
                <a:cs typeface="Poppins"/>
              </a:rPr>
              <a:t>When they shared tutorial slides</a:t>
            </a:r>
            <a:endParaRPr lang="en-US" sz="2200"/>
          </a:p>
          <a:p>
            <a:pPr marL="285750" indent="-285750">
              <a:buChar char="•"/>
            </a:pPr>
            <a:endParaRPr lang="en-US" sz="2200">
              <a:latin typeface="Poppins"/>
              <a:cs typeface="Poppins"/>
            </a:endParaRPr>
          </a:p>
          <a:p>
            <a:pPr marL="285750" indent="-285750">
              <a:buChar char="•"/>
            </a:pPr>
            <a:r>
              <a:rPr lang="en-US" sz="2200">
                <a:latin typeface="Poppins"/>
                <a:cs typeface="Poppins"/>
              </a:rPr>
              <a:t>How they shared slides in advance</a:t>
            </a:r>
            <a:endParaRPr lang="en-US" sz="2200"/>
          </a:p>
          <a:p>
            <a:pPr marL="285750" indent="-285750">
              <a:buChar char="•"/>
            </a:pPr>
            <a:endParaRPr lang="en-US" sz="2200">
              <a:latin typeface="Poppins"/>
              <a:cs typeface="Poppins"/>
            </a:endParaRPr>
          </a:p>
          <a:p>
            <a:pPr marL="285750" indent="-285750">
              <a:buChar char="•"/>
            </a:pPr>
            <a:r>
              <a:rPr lang="en-US" sz="2200">
                <a:latin typeface="Poppins"/>
                <a:cs typeface="Poppins"/>
              </a:rPr>
              <a:t>What do they consider benefits in sharing slides in advance</a:t>
            </a:r>
            <a:endParaRPr lang="en-US" sz="2200"/>
          </a:p>
          <a:p>
            <a:pPr marL="285750" indent="-285750">
              <a:buChar char="•"/>
            </a:pPr>
            <a:endParaRPr lang="en-US" sz="2200">
              <a:latin typeface="Poppins"/>
              <a:cs typeface="Poppins"/>
            </a:endParaRPr>
          </a:p>
          <a:p>
            <a:pPr marL="285750" indent="-285750">
              <a:buChar char="•"/>
            </a:pPr>
            <a:r>
              <a:rPr lang="en-US" sz="2200">
                <a:latin typeface="Poppins"/>
                <a:cs typeface="Poppins"/>
              </a:rPr>
              <a:t>What do they consider challenges/disadvantages in sharing slides in advance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0DD73-D896-323D-7FAB-26731371CF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25302" y="404664"/>
            <a:ext cx="8155316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Poppins SemiBold"/>
                <a:cs typeface="Poppins SemiBold"/>
              </a:rPr>
              <a:t>Survey: Tutor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91890-5EE3-D464-7F9D-4E55624851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724" y="1289210"/>
            <a:ext cx="4921250" cy="68342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If you share slides in advance, how do you share them?</a:t>
            </a:r>
            <a:endParaRPr lang="en-GB" sz="1800"/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3F84C1-1FED-C5CC-118D-8D3DFE1AA3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11293" y="404664"/>
            <a:ext cx="8400047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Survey: Tutor perspective</a:t>
            </a:r>
          </a:p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7EFA8A-13F2-EBFD-47B4-00AD4C622D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83FF7D-49C8-0E33-15E9-24CABF1F4FE8}"/>
              </a:ext>
            </a:extLst>
          </p:cNvPr>
          <p:cNvSpPr txBox="1">
            <a:spLocks/>
          </p:cNvSpPr>
          <p:nvPr/>
        </p:nvSpPr>
        <p:spPr>
          <a:xfrm>
            <a:off x="796017" y="1289210"/>
            <a:ext cx="5171836" cy="75364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"/>
                <a:cs typeface="Poppins"/>
              </a:rPr>
              <a:t>When do you share slides?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88D0467-5B82-D3A6-989E-A163594CB0D1}"/>
              </a:ext>
            </a:extLst>
          </p:cNvPr>
          <p:cNvSpPr txBox="1">
            <a:spLocks/>
          </p:cNvSpPr>
          <p:nvPr/>
        </p:nvSpPr>
        <p:spPr>
          <a:xfrm>
            <a:off x="6082080" y="4687786"/>
            <a:ext cx="5928640" cy="4312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502B8F-C4A9-09E9-B61A-008C7F4C1C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005" y="2268654"/>
            <a:ext cx="4922617" cy="2962747"/>
          </a:xfrm>
        </p:spPr>
      </p:pic>
      <p:pic>
        <p:nvPicPr>
          <p:cNvPr id="12" name="Content Placeholder 11" descr="A graph with blue bars&#10;&#10;Description automatically generated">
            <a:extLst>
              <a:ext uri="{FF2B5EF4-FFF2-40B4-BE49-F238E27FC236}">
                <a16:creationId xmlns:a16="http://schemas.microsoft.com/office/drawing/2014/main" id="{AFE60B59-C046-8B64-912E-0CEED327F438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6288724" y="2270624"/>
            <a:ext cx="4922617" cy="2958807"/>
          </a:xfrm>
        </p:spPr>
      </p:pic>
    </p:spTree>
    <p:extLst>
      <p:ext uri="{BB962C8B-B14F-4D97-AF65-F5344CB8AC3E}">
        <p14:creationId xmlns:p14="http://schemas.microsoft.com/office/powerpoint/2010/main" val="213530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4A8D2F-5EE6-3315-E5C5-763FEB23A2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912" y="1839199"/>
            <a:ext cx="5442354" cy="68609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Tutors said about advance slide sharing: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364AA-17D2-0FFE-36DA-7E8A1F2BB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198"/>
            <a:ext cx="5780926" cy="351363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800" b="1">
                <a:latin typeface="Poppins"/>
                <a:cs typeface="Poppins"/>
              </a:rPr>
              <a:t>However, they also said:</a:t>
            </a:r>
            <a:endParaRPr lang="en-GB" sz="1800" b="0">
              <a:latin typeface="Poppins"/>
              <a:cs typeface="Poppins"/>
            </a:endParaRPr>
          </a:p>
          <a:p>
            <a:endParaRPr lang="en-GB" sz="1800" b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solidFill>
                  <a:schemeClr val="tx2"/>
                </a:solidFill>
              </a:rPr>
              <a:t>One student told me ‘I just wished all tutors would do that’ (share slides in advance)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‘It should just be standard, expected practice from all tutors’</a:t>
            </a:r>
            <a:r>
              <a:rPr lang="en-GB" sz="1800">
                <a:latin typeface="Poppins"/>
                <a:cs typeface="Poppin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Poppins"/>
                <a:cs typeface="Poppins"/>
              </a:rPr>
              <a:t>‘This is normal practice at my other HEI’</a:t>
            </a:r>
            <a:endParaRPr lang="en-GB" sz="18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solidFill>
                  <a:schemeClr val="tx2"/>
                </a:solidFill>
              </a:rPr>
              <a:t>‘I remove the slides with answers to questions and solutions to maths problems’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4071-23A0-76AD-64E9-E1BD0C6B4E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30749" y="404664"/>
            <a:ext cx="8349869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solidFill>
                  <a:schemeClr val="tx1"/>
                </a:solidFill>
                <a:latin typeface="Poppins SemiBold"/>
                <a:cs typeface="Poppins SemiBold"/>
              </a:rPr>
              <a:t>Survey: Tutor perspective</a:t>
            </a:r>
            <a:endParaRPr lang="en-GB">
              <a:solidFill>
                <a:schemeClr val="tx1"/>
              </a:solidFill>
            </a:endParaRP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0610CA-E3F2-DD17-1FA5-D487A88E97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2476920"/>
            <a:ext cx="5981272" cy="3255204"/>
          </a:xfrm>
        </p:spPr>
        <p:txBody>
          <a:bodyPr lIns="91440" tIns="45720" rIns="91440" bIns="4572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/>
              <a:t>‘Students are less likely to attend’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latin typeface="Poppins"/>
                <a:cs typeface="Poppins"/>
              </a:rPr>
              <a:t>‘Slides don’t tell the whole story’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latin typeface="Poppins"/>
                <a:cs typeface="Poppins"/>
              </a:rPr>
              <a:t>‘It’s not always convenient [to prepare slides early]’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latin typeface="Poppins"/>
                <a:cs typeface="Poppins"/>
              </a:rPr>
              <a:t>‘Students see answers’</a:t>
            </a:r>
          </a:p>
          <a:p>
            <a:endParaRPr lang="en-GB" sz="180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8973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F6768D-FF6F-EABF-BBD6-1B4BB4EC4C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We asked the students:</a:t>
            </a: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15516-9E4E-7CEF-5D72-BA97EEB65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12470"/>
            <a:ext cx="10618967" cy="2201127"/>
          </a:xfrm>
        </p:spPr>
        <p:txBody>
          <a:bodyPr lIns="91440" tIns="45720" rIns="91440" bIns="45720" anchor="t">
            <a:noAutofit/>
          </a:bodyPr>
          <a:lstStyle/>
          <a:p>
            <a:endParaRPr lang="en-GB" sz="2200">
              <a:latin typeface="Poppins"/>
              <a:cs typeface="Poppins"/>
            </a:endParaRPr>
          </a:p>
          <a:p>
            <a:pPr marL="342900" indent="-342900">
              <a:buChar char="•"/>
            </a:pPr>
            <a:r>
              <a:rPr lang="en-GB" sz="2200">
                <a:latin typeface="Poppins"/>
                <a:cs typeface="Poppins"/>
              </a:rPr>
              <a:t>Are you aware slides are shared in advance of learning events?</a:t>
            </a:r>
            <a:endParaRPr lang="en-US">
              <a:latin typeface="Poppins"/>
              <a:cs typeface="Poppins"/>
            </a:endParaRPr>
          </a:p>
          <a:p>
            <a:pPr marL="342900" indent="-342900">
              <a:buChar char="•"/>
            </a:pPr>
            <a:endParaRPr lang="en-GB" sz="2200">
              <a:latin typeface="Poppins"/>
              <a:cs typeface="Poppins"/>
            </a:endParaRPr>
          </a:p>
          <a:p>
            <a:pPr marL="342900" indent="-342900">
              <a:buChar char="•"/>
            </a:pPr>
            <a:r>
              <a:rPr lang="en-GB" sz="2200">
                <a:latin typeface="Poppins"/>
                <a:cs typeface="Poppins"/>
              </a:rPr>
              <a:t>Where would you look for slides?</a:t>
            </a:r>
          </a:p>
          <a:p>
            <a:pPr marL="342900" indent="-342900">
              <a:buChar char="•"/>
            </a:pPr>
            <a:endParaRPr lang="en-GB" sz="2200">
              <a:latin typeface="Poppins"/>
              <a:cs typeface="Poppins"/>
            </a:endParaRPr>
          </a:p>
          <a:p>
            <a:pPr marL="342900" indent="-342900">
              <a:buChar char="•"/>
            </a:pPr>
            <a:r>
              <a:rPr lang="en-GB" sz="2200">
                <a:latin typeface="Poppins"/>
                <a:cs typeface="Poppins"/>
              </a:rPr>
              <a:t>If you access slides, what do you do with them?</a:t>
            </a:r>
          </a:p>
          <a:p>
            <a:pPr marL="342900" indent="-342900">
              <a:buChar char="•"/>
            </a:pPr>
            <a:endParaRPr lang="en-GB" sz="2200">
              <a:latin typeface="Poppins"/>
              <a:cs typeface="Poppins"/>
            </a:endParaRPr>
          </a:p>
          <a:p>
            <a:pPr marL="342900" indent="-342900">
              <a:buChar char="•"/>
            </a:pPr>
            <a:r>
              <a:rPr lang="en-GB" sz="2200">
                <a:latin typeface="Poppins"/>
                <a:cs typeface="Poppins"/>
              </a:rPr>
              <a:t>Does accessing the slides affect your attendance at the learning event?</a:t>
            </a:r>
          </a:p>
          <a:p>
            <a:pPr marL="342900" indent="-342900">
              <a:buChar char="•"/>
            </a:pPr>
            <a:endParaRPr lang="en-GB" sz="2200">
              <a:latin typeface="Poppins"/>
              <a:cs typeface="Poppins"/>
            </a:endParaRPr>
          </a:p>
          <a:p>
            <a:pPr marL="342900" indent="-342900">
              <a:buChar char="•"/>
            </a:pPr>
            <a:r>
              <a:rPr lang="en-GB" sz="2200">
                <a:latin typeface="Poppins"/>
                <a:cs typeface="Poppins"/>
              </a:rPr>
              <a:t>Why have you accessed slides, what are the benefits?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279E8-8A5C-F83A-E702-14E805A8EC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5923" y="404664"/>
            <a:ext cx="8534695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Survey: Student perspective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2D22E-F472-A584-FD71-AE57CDAEFD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402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1_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bfb35f09-1364-44fa-bda6-079b81d03a24" ContentTypeId="0x010100B08DCD0EEA0F07498423205D54133588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B08DCD0EEA0F07498423205D54133588002F7710345EDBE643A981E852AE4B359C00C6ABBD85DCF86041A5EB231FB3CFE633" ma:contentTypeVersion="18" ma:contentTypeDescription="For general documents (Word, Excel etc)." ma:contentTypeScope="" ma:versionID="9c65a1863b3e81b1e7b4e223cfe78e30">
  <xsd:schema xmlns:xsd="http://www.w3.org/2001/XMLSchema" xmlns:xs="http://www.w3.org/2001/XMLSchema" xmlns:p="http://schemas.microsoft.com/office/2006/metadata/properties" xmlns:ns2="e4476828-269d-41e7-8c7f-463a607b843c" xmlns:ns3="http://schemas.microsoft.com/sharepoint.v3" xmlns:ns4="f6649768-51e2-4ed9-9bdf-4c374a10f6bd" xmlns:ns5="7aeab5f3-05ab-446d-9f7a-c4c35c6a47f0" targetNamespace="http://schemas.microsoft.com/office/2006/metadata/properties" ma:root="true" ma:fieldsID="2c450c9e913c2f79871798c29635f47c" ns2:_="" ns3:_="" ns4:_="" ns5:_="">
    <xsd:import namespace="e4476828-269d-41e7-8c7f-463a607b843c"/>
    <xsd:import namespace="http://schemas.microsoft.com/sharepoint.v3"/>
    <xsd:import namespace="f6649768-51e2-4ed9-9bdf-4c374a10f6bd"/>
    <xsd:import namespace="7aeab5f3-05ab-446d-9f7a-c4c35c6a47f0"/>
    <xsd:element name="properties">
      <xsd:complexType>
        <xsd:sequence>
          <xsd:element name="documentManagement">
            <xsd:complexType>
              <xsd:all>
                <xsd:element ref="ns2:InfoSecLevel"/>
                <xsd:element ref="ns3:CategoryDescription" minOccurs="0"/>
                <xsd:element ref="ns2:SourceSystemCreated" minOccurs="0"/>
                <xsd:element ref="ns2:SourceSystemModified" minOccurs="0"/>
                <xsd:element ref="ns2:SourceSystemModifiedBy" minOccurs="0"/>
                <xsd:element ref="ns2:jfb83b211892487d8f99ba34d47cda51" minOccurs="0"/>
                <xsd:element ref="ns2:TaxCatchAll" minOccurs="0"/>
                <xsd:element ref="ns2:TaxCatchAllLabel" minOccurs="0"/>
                <xsd:element ref="ns2:TaxKeywordTaxHTField" minOccurs="0"/>
                <xsd:element ref="ns2:SourceSystem" minOccurs="0"/>
                <xsd:element ref="ns4:_dlc_DocId" minOccurs="0"/>
                <xsd:element ref="ns4:_dlc_DocIdUrl" minOccurs="0"/>
                <xsd:element ref="ns4:_dlc_DocIdPersistId" minOccurs="0"/>
                <xsd:element ref="ns4:c976f18f1f4745adb6b6ecf8d941b9f5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4:SharedWithUsers" minOccurs="0"/>
                <xsd:element ref="ns4:SharedWithDetails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InfoSecLevel" ma:index="3" ma:displayName="Information Security Level" ma:default="Internal Use Only" ma:description="Note that Highly Restricted documents should not be held in cloud storage." ma:format="Dropdown" ma:internalName="InfoSecLevel" ma:readOnly="false">
      <xsd:simpleType>
        <xsd:restriction base="dms:Choice">
          <xsd:enumeration value="Highly Restricted - These should not be held in cloud storage"/>
          <xsd:enumeration value="Highly Confidential"/>
          <xsd:enumeration value="Proprietary"/>
          <xsd:enumeration value="Internal Use Only"/>
          <xsd:enumeration value="Public Documents"/>
        </xsd:restriction>
      </xsd:simpleType>
    </xsd:element>
    <xsd:element name="SourceSystemCreated" ma:index="6" nillable="true" ma:displayName="Source System Created" ma:format="DateTime" ma:internalName="SourceSystemCreated" ma:readOnly="false">
      <xsd:simpleType>
        <xsd:restriction base="dms:DateTime"/>
      </xsd:simpleType>
    </xsd:element>
    <xsd:element name="SourceSystemModified" ma:index="7" nillable="true" ma:displayName="Source System Modified" ma:format="DateTime" ma:internalName="SourceSystemModified" ma:readOnly="false">
      <xsd:simpleType>
        <xsd:restriction base="dms:DateTime"/>
      </xsd:simpleType>
    </xsd:element>
    <xsd:element name="SourceSystemModifiedBy" ma:index="8" nillable="true" ma:displayName="Source System Modified By" ma:list="UserInfo" ma:SharePointGroup="0" ma:internalName="SourceSystemModifi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fb83b211892487d8f99ba34d47cda51" ma:index="12" ma:taxonomy="true" ma:internalName="jfb83b211892487d8f99ba34d47cda51" ma:taxonomyFieldName="OULanguage" ma:displayName="Language (OU)" ma:readOnly="false" ma:default="1;#English|e0d36b11-db4e-4123-8f10-8157dedade86" ma:fieldId="{3fb83b21-1892-487d-8f99-ba34d47cda51}" ma:taxonomyMulti="true" ma:sspId="bfb35f09-1364-44fa-bda6-079b81d03a24" ma:termSetId="6988e76f-8d6c-4125-83fe-48a1bc5743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50fc396-6b87-4772-acf3-d5c3bea3f3f1}" ma:internalName="TaxCatchAll" ma:showField="CatchAllData" ma:web="f6649768-51e2-4ed9-9bdf-4c374a10f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50fc396-6b87-4772-acf3-d5c3bea3f3f1}" ma:internalName="TaxCatchAllLabel" ma:readOnly="true" ma:showField="CatchAllDataLabel" ma:web="f6649768-51e2-4ed9-9bdf-4c374a10f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bfb35f09-1364-44fa-bda6-079b81d03a2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ourceSystem" ma:index="19" nillable="true" ma:displayName="Source System" ma:format="Dropdown" ma:internalName="SourceSystem" ma:readOnly="false">
      <xsd:simpleType>
        <xsd:restriction base="dms:Choice">
          <xsd:enumeration value="Documentu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5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49768-51e2-4ed9-9bdf-4c374a10f6bd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976f18f1f4745adb6b6ecf8d941b9f5" ma:index="23" nillable="true" ma:taxonomy="true" ma:internalName="c976f18f1f4745adb6b6ecf8d941b9f5" ma:taxonomyFieldName="TreeStructureCategory" ma:displayName="TreeStructureCategory" ma:readOnly="false" ma:fieldId="{c976f18f-1f47-45ad-b6b6-ecf8d941b9f5}" ma:taxonomyMulti="true" ma:sspId="bfb35f09-1364-44fa-bda6-079b81d03a24" ma:termSetId="e3d86e10-b5f7-491b-9c3f-0248c3e0bc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b5f3-05ab-446d-9f7a-c4c35c6a4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>
      <Value>248</Value>
      <Value>1</Value>
    </TaxCatchAll>
    <lcf76f155ced4ddcb4097134ff3c332f xmlns="7aeab5f3-05ab-446d-9f7a-c4c35c6a47f0">
      <Terms xmlns="http://schemas.microsoft.com/office/infopath/2007/PartnerControls"/>
    </lcf76f155ced4ddcb4097134ff3c332f>
    <SourceSystemCreated xmlns="e4476828-269d-41e7-8c7f-463a607b843c" xsi:nil="true"/>
    <c976f18f1f4745adb6b6ecf8d941b9f5 xmlns="f6649768-51e2-4ed9-9bdf-4c374a10f6bd">
      <Terms xmlns="http://schemas.microsoft.com/office/infopath/2007/PartnerControls"/>
    </c976f18f1f4745adb6b6ecf8d941b9f5>
    <SourceSystemModifiedBy xmlns="e4476828-269d-41e7-8c7f-463a607b843c">
      <UserInfo>
        <DisplayName/>
        <AccountId xsi:nil="true"/>
        <AccountType/>
      </UserInfo>
    </SourceSystemModifiedBy>
    <jfb83b211892487d8f99ba34d47cda51 xmlns="e4476828-269d-41e7-8c7f-463a607b84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e0d36b11-db4e-4123-8f10-8157dedade86</TermId>
        </TermInfo>
      </Terms>
    </jfb83b211892487d8f99ba34d47cda51>
    <SourceSystemModified xmlns="e4476828-269d-41e7-8c7f-463a607b843c" xsi:nil="true"/>
    <SourceSystem xmlns="e4476828-269d-41e7-8c7f-463a607b843c" xsi:nil="true"/>
    <TaxKeywordTaxHTField xmlns="e4476828-269d-41e7-8c7f-463a607b84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OU Master PowerPoint Template</TermName>
          <TermId xmlns="http://schemas.microsoft.com/office/infopath/2007/PartnerControls">e5054ec4-46d6-4301-a570-d8f11b0d3c08</TermId>
        </TermInfo>
      </Terms>
    </TaxKeywordTaxHTField>
    <InfoSecLevel xmlns="e4476828-269d-41e7-8c7f-463a607b843c">Internal Use Only</InfoSecLevel>
    <CategoryDescription xmlns="http://schemas.microsoft.com/sharepoint.v3">OU Master PowerPoint Template</CategoryDescription>
    <_dlc_DocId xmlns="f6649768-51e2-4ed9-9bdf-4c374a10f6bd">INTTHC-1952402693-530</_dlc_DocId>
    <_dlc_DocIdUrl xmlns="f6649768-51e2-4ed9-9bdf-4c374a10f6bd">
      <Url>https://openuniv.sharepoint.com/sites/intranet-tutor-help-centre/_layouts/15/DocIdRedir.aspx?ID=INTTHC-1952402693-530</Url>
      <Description>INTTHC-1952402693-530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CC8AC41-5B46-4436-AD34-112A3F0D4BE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551651-9CAA-4409-96AF-4BFBD50638BA}">
  <ds:schemaRefs>
    <ds:schemaRef ds:uri="7aeab5f3-05ab-446d-9f7a-c4c35c6a47f0"/>
    <ds:schemaRef ds:uri="e4476828-269d-41e7-8c7f-463a607b843c"/>
    <ds:schemaRef ds:uri="f6649768-51e2-4ed9-9bdf-4c374a10f6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BD1F123D-72E4-47AA-AF87-050EE8541186}">
  <ds:schemaRefs>
    <ds:schemaRef ds:uri="7aeab5f3-05ab-446d-9f7a-c4c35c6a47f0"/>
    <ds:schemaRef ds:uri="e4476828-269d-41e7-8c7f-463a607b843c"/>
    <ds:schemaRef ds:uri="f6649768-51e2-4ed9-9bdf-4c374a10f6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C8200691-43B9-4BE3-914A-F8196C357B8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1180</Words>
  <Application>Microsoft Office PowerPoint</Application>
  <PresentationFormat>Widescreen</PresentationFormat>
  <Paragraphs>158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1_Contents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2</cp:revision>
  <cp:lastPrinted>2024-12-04T16:33:26Z</cp:lastPrinted>
  <dcterms:created xsi:type="dcterms:W3CDTF">2022-10-21T14:33:01Z</dcterms:created>
  <dcterms:modified xsi:type="dcterms:W3CDTF">2025-04-24T16:02:55Z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0x010100B08DCD0EEA0F07498423205D54133588002F7710345EDBE643A981E852AE4B359C00C6ABBD85DCF86041A5EB231FB3CFE633</vt:lpwstr>
  </property>
  <property fmtid="{D5CDD505-2E9C-101B-9397-08002B2CF9AE}" pid="3" name="MediaServiceImageTags">
    <vt:lpwstr/>
  </property>
  <property fmtid="{D5CDD505-2E9C-101B-9397-08002B2CF9AE}" pid="4" name="TaxKeyword">
    <vt:lpwstr>248;#OU Master PowerPoint Template|e5054ec4-46d6-4301-a570-d8f11b0d3c08</vt:lpwstr>
  </property>
  <property fmtid="{D5CDD505-2E9C-101B-9397-08002B2CF9AE}" pid="5" name="OULanguage">
    <vt:lpwstr>1;#English|e0d36b11-db4e-4123-8f10-8157dedade86</vt:lpwstr>
  </property>
  <property fmtid="{D5CDD505-2E9C-101B-9397-08002B2CF9AE}" pid="6" name="_dlc_DocIdItemGuid">
    <vt:lpwstr>85677404-a5d7-4bfa-a47e-fa39cf69ff37</vt:lpwstr>
  </property>
  <property fmtid="{D5CDD505-2E9C-101B-9397-08002B2CF9AE}" pid="7" name="TreeStructureCategory">
    <vt:lpwstr/>
  </property>
</Properties>
</file>